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286000"/>
            <a:ext cx="9144000" cy="73152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4919472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Generated by SmartPrep • CBSE Aligned</a:t>
            </a:r>
            <a:endParaRPr lang="en-US" sz="9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3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>
            <a:lvl1pPr indent="0" marL="0">
              <a:buNone/>
              <a:def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indent="0" marL="0">
              <a:buNone/>
            </a:pPr>
            <a:endParaRPr lang="en-US" sz="2400" dirty="0"/>
          </a:p>
        </p:txBody>
      </p:sp>
      <p:sp>
        <p:nvSpPr>
          <p:cNvPr id="4" name="Shape 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5" name="Text 2"/>
          <p:cNvSpPr/>
          <p:nvPr/>
        </p:nvSpPr>
        <p:spPr>
          <a:xfrm>
            <a:off x="457200" y="4919472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SmartPrep CBSE</a:t>
            </a:r>
            <a:endParaRPr lang="en-US" sz="9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CTIVES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>
            <a:lvl1pPr indent="0" marL="0">
              <a:buNone/>
              <a:def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indent="0" marL="0">
              <a:buNone/>
            </a:pPr>
            <a:endParaRPr lang="en-US" sz="2400" dirty="0"/>
          </a:p>
        </p:txBody>
      </p:sp>
      <p:sp>
        <p:nvSpPr>
          <p:cNvPr id="4" name="Shape 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F8FAFC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MMARY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>
            <a:lvl1pPr indent="0" marL="0">
              <a:buNone/>
              <a:def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defRPr>
            </a:lvl1pPr>
          </a:lstStyle>
          <a:p>
            <a:pPr indent="0" marL="0">
              <a:buNone/>
            </a:pPr>
            <a:endParaRPr lang="en-US" sz="2400" dirty="0"/>
          </a:p>
        </p:txBody>
      </p:sp>
      <p:sp>
        <p:nvSpPr>
          <p:cNvPr id="4" name="Shape 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F8FAFC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MOTION IN A PLANE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 11 Physics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3108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F4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School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3749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by: Demo Teacher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Important Formulas &amp; Definitions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Scalar: Quantity with magnitude only (e.g., mass, speed).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Vector: Quantity with magnitude, direction, and obeys vector addition laws (e.g., displacement, velocity).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Position Vector (r⃗): Locates a point from the origin.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Displacement Vector (Δr⃗): Straight line from initial to final position, path independent.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Equality of Vectors: Same magnitude AND same direction.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Multiplication by Scalar (λ): |λA⃗| = |λ||A⃗|. Direction same if λ&gt;0, opposite if λ&lt;0.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Triangle Law / Parallelogram Law: Graphical methods for vector addition (A⃗ + B⃗ = R⃗).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Null Vector (0⃗): Zero magnitude, arbitrary direction (A⃗ - A⃗ = 0⃗).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Unit Vector (Â): Vector of unit magnitude, specifies direction (Â = A⃗/|A⃗|).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Rectangular Components: A⃗ = Ax î + Ay ĵ (in 2D).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 Questions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3200"/>
              </a:lnSpc>
              <a:spcAft>
                <a:spcPts val="1600"/>
              </a:spcAft>
              <a:buNone/>
            </a:pPr>
            <a:r>
              <a:rPr lang="en-US" sz="1800" dirty="0">
                <a:solidFill>
                  <a:srgbClr val="1E293B"/>
                </a:solidFill>
              </a:rPr>
              <a:t>Q1. 1. Differentiate between distance and displacement, highlighting their scalar/vector nature and path dependence.</a:t>
            </a:r>
            <a:pPr indent="0" marL="0">
              <a:lnSpc>
                <a:spcPts val="3200"/>
              </a:lnSpc>
              <a:spcAft>
                <a:spcPts val="1600"/>
              </a:spcAft>
              <a:buNone/>
            </a:pPr>
            <a:r>
              <a:rPr lang="en-US" sz="1800" dirty="0">
                <a:solidFill>
                  <a:srgbClr val="1E293B"/>
                </a:solidFill>
              </a:rPr>
              <a:t>Q2. 2. Can the magnitude of the sum of two vectors be less than the magnitude of either vector? Explain with an example. (HOTS)</a:t>
            </a:r>
            <a:pPr indent="0" marL="0">
              <a:lnSpc>
                <a:spcPts val="3200"/>
              </a:lnSpc>
              <a:spcAft>
                <a:spcPts val="1600"/>
              </a:spcAft>
              <a:buNone/>
            </a:pPr>
            <a:r>
              <a:rPr lang="en-US" sz="1800" dirty="0">
                <a:solidFill>
                  <a:srgbClr val="1E293B"/>
                </a:solidFill>
              </a:rPr>
              <a:t>Q3. 3. If A⃗ + B⃗ = C⃗ and |A⃗| + |B⃗| = |C⃗|, what can you conclude about the direction of A⃗ and B⃗? Justify your answer. (HOTS)</a:t>
            </a:r>
            <a:pPr indent="0" marL="0">
              <a:lnSpc>
                <a:spcPts val="3200"/>
              </a:lnSpc>
              <a:spcAft>
                <a:spcPts val="1600"/>
              </a:spcAft>
              <a:buNone/>
            </a:pPr>
            <a:r>
              <a:rPr lang="en-US" sz="1800" dirty="0">
                <a:solidFill>
                  <a:srgbClr val="1E293B"/>
                </a:solidFill>
              </a:rPr>
              <a:t>Q4. 4. A particle moves from position (2m, 3m) to (5m, 7m). Find its displacement vector and its magnitude.</a:t>
            </a:r>
            <a:pPr indent="0" marL="0">
              <a:lnSpc>
                <a:spcPts val="3200"/>
              </a:lnSpc>
              <a:spcAft>
                <a:spcPts val="1600"/>
              </a:spcAft>
              <a:buNone/>
            </a:pPr>
            <a:r>
              <a:rPr lang="en-US" sz="1800" dirty="0">
                <a:solidFill>
                  <a:srgbClr val="1E293B"/>
                </a:solidFill>
              </a:rPr>
              <a:t>Q5. 5. Under what conditions would a vector multiplied by a scalar result in a vector with a negative direction compared to the original vector?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Summary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Vectors are indispensable for describing motion in a plane or space, providing both magnitude and direction.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Key vector operations covered: scalar multiplication, graphical addition (Triangle &amp; Parallelogram Laws), and subtraction.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Understanding position, displacement, equality, null, and unit vectors forms the foundation for vector analysis.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Resolution of vectors into components (especially rectangular components using î, ĵ) simplifies complex vector problems.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Remember for exams: Definitions of scalars/vectors, graphical addition/subtraction, properties of vector operations, and how to resolve a vector.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Objectives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3200"/>
              </a:lnSpc>
              <a:spcAft>
                <a:spcPts val="1200"/>
              </a:spcAft>
              <a:buNone/>
            </a:pPr>
            <a:r>
              <a:rPr lang="en-US" sz="1800" dirty="0">
                <a:solidFill>
                  <a:srgbClr val="1E293B"/>
                </a:solidFill>
              </a:rPr>
              <a:t>1.  Differentiate between scalar and vector quantities with appropriate examples.</a:t>
            </a:r>
            <a:pPr indent="0" marL="0">
              <a:lnSpc>
                <a:spcPts val="3200"/>
              </a:lnSpc>
              <a:spcAft>
                <a:spcPts val="1200"/>
              </a:spcAft>
              <a:buNone/>
            </a:pPr>
            <a:r>
              <a:rPr lang="en-US" sz="1800" dirty="0">
                <a:solidFill>
                  <a:srgbClr val="1E293B"/>
                </a:solidFill>
              </a:rPr>
              <a:t>2.  Define position and displacement vectors, and state the condition for equality of vectors.</a:t>
            </a:r>
            <a:pPr indent="0" marL="0">
              <a:lnSpc>
                <a:spcPts val="3200"/>
              </a:lnSpc>
              <a:spcAft>
                <a:spcPts val="1200"/>
              </a:spcAft>
              <a:buNone/>
            </a:pPr>
            <a:r>
              <a:rPr lang="en-US" sz="1800" dirty="0">
                <a:solidFill>
                  <a:srgbClr val="1E293B"/>
                </a:solidFill>
              </a:rPr>
              <a:t>3.  Perform graphical addition and subtraction of vectors using the triangle and parallelogram laws.</a:t>
            </a:r>
            <a:pPr indent="0" marL="0">
              <a:lnSpc>
                <a:spcPts val="3200"/>
              </a:lnSpc>
              <a:spcAft>
                <a:spcPts val="1200"/>
              </a:spcAft>
              <a:buNone/>
            </a:pPr>
            <a:r>
              <a:rPr lang="en-US" sz="1800" dirty="0">
                <a:solidFill>
                  <a:srgbClr val="1E293B"/>
                </a:solidFill>
              </a:rPr>
              <a:t>4.  Explain the concept of vector resolution into rectangular components using unit vectors (î, ĵ, k̂).</a:t>
            </a:r>
            <a:pPr indent="0" marL="0">
              <a:lnSpc>
                <a:spcPts val="3200"/>
              </a:lnSpc>
              <a:spcAft>
                <a:spcPts val="1200"/>
              </a:spcAft>
              <a:buNone/>
            </a:pPr>
            <a:r>
              <a:rPr lang="en-US" sz="1800" dirty="0">
                <a:solidFill>
                  <a:srgbClr val="1E293B"/>
                </a:solidFill>
              </a:rPr>
              <a:t>5.  Apply vector addition and resolution principles to solve simple problems involving relative velocity.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Introduction to Motion in a Plane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Review: Motion in a straight line described using + and – signs for direction.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Challenge: Describing motion in two (plane) or three dimensions (space) requires more than just signs.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Solution: Introduction of Vectors – physical quantities with both magnitude and direction.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Why vectors? Essential for defining displacement, velocity, and acceleration in multi-dimensional motion.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Real-world application: Analyzing projectile motion, circular motion, navigation, wind effects on rain.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Scalars and Vectors: The Basics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Scalar Quantity: Possesses magnitude only. Completely specified by a number and a unit.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Examples (Scalars): Distance, mass, temperature, time, speed, volume, density.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Rules for Scalars: Combine using ordinary algebra (addition, subtraction, multiplication, division).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Vector Quantity: Possesses both magnitude and direction, and obeys the Triangle Law of Addition (or Parallelogram Law).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Examples (Vectors): Displacement, velocity, acceleration, force, momentum.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Notation: Represented by bold face (A) or an arrow over a letter (A⃗). Magnitude by |A| or A.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Position, Displacement &amp; Equality of Vectors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Position Vector (r⃗): Vector from the origin (O) to the object's position (P) at time t. (Diagram: O to P).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Displacement Vector (Δr⃗): Vector from initial position (P) to final position (P′). (PP⃗′).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Key characteristic: Displacement is the straight line joining initial and final positions; independent of the actual path taken.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Equality of Vectors: Two vectors A⃗ and B⃗ are equal if and only if they have the same magnitude AND the same direction.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Note: Vectors can be shifted parallel to themselves without changing their identity (free vectors).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Vector Operations: Multiplication by Real Numbers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Multiplying a vector A⃗ by a positive scalar (λ &gt; 0):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Result: A new vector (λA⃗) with magnitude (λ|A⃗|) and the same direction as A⃗.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Example: 2A⃗ has twice the magnitude of A⃗, same direction.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Multiplying a vector A⃗ by a negative scalar (λ &lt; 0):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Result: A new vector (λA⃗) with magnitude (|λ||A⃗|) and direction opposite to A⃗.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Example: -A⃗ has the same magnitude as A⃗, but opposite direction.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Dimension of λA⃗: Product of dimensions of λ and A⃗ (e.g., velocity × time = displacement).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Vector Operations: Graphical Addition &amp; Subtraction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Triangle Law of Vector Addition (Head-to-Tail Method): Place tail of vector B⃗ at the head of vector A⃗. Resultant R⃗ is drawn from the tail of A⃗ to the head of B⃗ (R⃗ = A⃗ + B⃗).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Parallelogram Law of Vector Addition: Place tails of A⃗ and B⃗ at a common origin. Complete a parallelogram. Resultant R⃗ is the diagonal from the common origin.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Properties: Commutative (A⃗ + B⃗ = B⃗ + A⃗), Associative ((A⃗ + B⃗) + C⃗ = A⃗ + (B⃗ + C⃗)).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Null Vector (0⃗): A vector with zero magnitude and arbitrary direction. (A⃗ + (-A⃗) = 0⃗).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Vector Subtraction: Defined as addition of the negative vector: A⃗ - B⃗ = A⃗ + (-B⃗).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Resolution of Vectors &amp; Unit Vectors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Resolution of a Vector: Breaking down a vector into two or more component vectors that sum up to the original vector.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Arbitrary Components: A⃗ can be resolved into components along any two non-collinear vectors in the same plane (A⃗ = λa⃗ + μb⃗).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Unit Vector: A vector of unit magnitude (magnitude = 1) used to specify a direction only. No dimension or unit.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Notation: A unit vector along A⃗ is Â = A⃗/|A⃗|. Thus, A⃗ = |A⃗|Â.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Rectangular Unit Vectors: î, ĵ, k̂ along x, y, and z axes respectively.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Expression in Components: A⃗ in x-y plane can be written as A⃗ = Ax î + Ay ĵ (where Ax and Ay are scalar components).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/>
          <p:nvPr>
            <p:ph idx="101" type="title" hasCustomPrompt="1"/>
          </p:nvPr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Examples: Applying Vector Concepts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Example 1 (Relative Velocity - from NCERT): Rain is falling vertically at 35 m/s. Wind blows east to west at 12 m/s. In what direction should a boy hold his umbrella?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Solution Approach: Represent rain velocity (v_r) and wind velocity (v_w) as vectors. Find resultant velocity (R) using vector addition. The boy must hold the umbrella opposite to the resultant velocity.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Calculation: |R| = sqrt(35^2 + 12^2) = 37 m/s. tan(θ) = |v_w|/|v_r| = 12/35 ≈ 0.343 =&gt; θ ≈ 19°.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Answer: Umbrella held at about 19° with the vertical towards the East.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Example 2 (Vector Addition): Two forces, F1 = 3 N acting East and F2 = 4 N acting North, act on a body. Find the magnitude and direction of the resultant force.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Solution Approach: Forces are perpendicular. Use Pythagorean theorem for magnitude and trigonometry for direction.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Magnitude: |R| = sqrt(3^2 + 4^2) = 5 N.</a:t>
            </a:r>
            <a:endParaRPr lang="en-US" sz="1800" dirty="0"/>
          </a:p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800" dirty="0">
                <a:solidFill>
                  <a:srgbClr val="1E293B"/>
                </a:solidFill>
              </a:rPr>
              <a:t>Direction: tan(θ) = 4/3 =&gt; θ ≈ 53.13° North of East.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SmartPrep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SmartPrep CBSE</dc:creator>
  <cp:lastModifiedBy>SmartPrep CBSE</cp:lastModifiedBy>
  <cp:revision>1</cp:revision>
  <dcterms:created xsi:type="dcterms:W3CDTF">2026-01-11T08:10:25Z</dcterms:created>
  <dcterms:modified xsi:type="dcterms:W3CDTF">2026-01-11T08:10:25Z</dcterms:modified>
</cp:coreProperties>
</file>